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93" r:id="rId2"/>
    <p:sldId id="259" r:id="rId3"/>
    <p:sldId id="323" r:id="rId4"/>
    <p:sldId id="332" r:id="rId5"/>
    <p:sldId id="338" r:id="rId6"/>
    <p:sldId id="336" r:id="rId7"/>
    <p:sldId id="335" r:id="rId8"/>
    <p:sldId id="337" r:id="rId9"/>
    <p:sldId id="322" r:id="rId10"/>
    <p:sldId id="324" r:id="rId11"/>
    <p:sldId id="328" r:id="rId12"/>
    <p:sldId id="327" r:id="rId13"/>
    <p:sldId id="297" r:id="rId14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89B7"/>
    <a:srgbClr val="A4C3E2"/>
    <a:srgbClr val="A7C86E"/>
    <a:srgbClr val="87B2D8"/>
    <a:srgbClr val="536C2A"/>
    <a:srgbClr val="97E1FF"/>
    <a:srgbClr val="435822"/>
    <a:srgbClr val="5F7C30"/>
    <a:srgbClr val="93BB51"/>
    <a:srgbClr val="12D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65" autoAdjust="0"/>
    <p:restoredTop sz="96395" autoAdjust="0"/>
  </p:normalViewPr>
  <p:slideViewPr>
    <p:cSldViewPr>
      <p:cViewPr varScale="1">
        <p:scale>
          <a:sx n="74" d="100"/>
          <a:sy n="74" d="100"/>
        </p:scale>
        <p:origin x="1422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251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2021-09-11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2021-09-11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395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952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780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144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2021-09-11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4239449" y="2132856"/>
            <a:ext cx="4653031" cy="201622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2021-09-11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2021-09-11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63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ko-KR" altLang="en-US" sz="2500" b="1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0000"/>
                    </a:prstClr>
                  </a:outerShdw>
                </a:effectLst>
                <a:latin typeface="+mj-lt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2021-09-11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5097710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5097710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79512" y="463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0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pPr lvl="0" algn="l" defTabSz="914400" rtl="0" eaLnBrk="1" latinLnBrk="1" hangingPunct="1">
              <a:spcBef>
                <a:spcPct val="0"/>
              </a:spcBef>
              <a:buNone/>
            </a:pPr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2021-09-11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3382913" y="2708920"/>
            <a:ext cx="5579734" cy="124450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3923928" y="1196752"/>
            <a:ext cx="4653031" cy="3312368"/>
          </a:xfrm>
        </p:spPr>
        <p:txBody>
          <a:bodyPr/>
          <a:lstStyle/>
          <a:p>
            <a:r>
              <a:rPr lang="en-US" altLang="ko-KR" sz="4400" dirty="0"/>
              <a:t>PROYECTO </a:t>
            </a:r>
            <a:br>
              <a:rPr lang="en-US" altLang="ko-KR" sz="4400" dirty="0"/>
            </a:br>
            <a:r>
              <a:rPr lang="en-US" altLang="ko-KR" sz="4400" b="1" dirty="0"/>
              <a:t>DATA WAREHOUSET</a:t>
            </a:r>
            <a:br>
              <a:rPr lang="en-US" altLang="ko-KR" sz="4400" b="1" dirty="0"/>
            </a:br>
            <a:r>
              <a:rPr lang="en-US" altLang="ko-KR" sz="4400" b="1" dirty="0"/>
              <a:t>Aerial Fishing</a:t>
            </a:r>
            <a:endParaRPr lang="ko-KR" altLang="en-US" sz="4400" b="1" dirty="0"/>
          </a:p>
        </p:txBody>
      </p:sp>
      <p:sp>
        <p:nvSpPr>
          <p:cNvPr id="23" name="제목 6">
            <a:extLst>
              <a:ext uri="{FF2B5EF4-FFF2-40B4-BE49-F238E27FC236}">
                <a16:creationId xmlns:a16="http://schemas.microsoft.com/office/drawing/2014/main" id="{82921637-8145-429B-9D48-E68D34C7FAC1}"/>
              </a:ext>
            </a:extLst>
          </p:cNvPr>
          <p:cNvSpPr txBox="1">
            <a:spLocks/>
          </p:cNvSpPr>
          <p:nvPr/>
        </p:nvSpPr>
        <p:spPr>
          <a:xfrm>
            <a:off x="3923928" y="4422540"/>
            <a:ext cx="4485679" cy="1296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en-US" sz="1800" dirty="0" err="1"/>
              <a:t>Integrantes</a:t>
            </a:r>
            <a:endParaRPr lang="en-US" sz="1800" dirty="0"/>
          </a:p>
          <a:p>
            <a:r>
              <a:rPr lang="en-US" sz="1600" dirty="0"/>
              <a:t>Camilo Andrés Díaz Gómez</a:t>
            </a:r>
          </a:p>
          <a:p>
            <a:r>
              <a:rPr lang="en-US" altLang="ko-KR" sz="1600" dirty="0"/>
              <a:t>Jhonatan Mauricio Villarreal </a:t>
            </a:r>
            <a:r>
              <a:rPr lang="en-US" altLang="ko-KR" sz="1600" dirty="0" err="1"/>
              <a:t>Corredor</a:t>
            </a:r>
            <a:endParaRPr lang="en-US" altLang="ko-KR" sz="1600" dirty="0"/>
          </a:p>
          <a:p>
            <a:r>
              <a:rPr lang="en-US" altLang="ko-KR" sz="1600" dirty="0"/>
              <a:t>Juan Esteban Contreras Diaz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altLang="ko-KR" sz="3200" dirty="0"/>
              <a:t>06. Diagramas entidad relación</a:t>
            </a:r>
            <a:endParaRPr lang="ko-KR" altLang="en-US" sz="32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CB3660F-675F-4589-BC9E-38450B4AA5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50000"/>
          <a:stretch/>
        </p:blipFill>
        <p:spPr>
          <a:xfrm>
            <a:off x="253858" y="1925507"/>
            <a:ext cx="8636283" cy="300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49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altLang="ko-KR" sz="3200" dirty="0"/>
              <a:t>06. Diagramas entidad relación</a:t>
            </a:r>
            <a:endParaRPr lang="ko-KR" altLang="en-US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D90565D-3513-4297-825D-16E50B0AD4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24" r="68900"/>
          <a:stretch/>
        </p:blipFill>
        <p:spPr>
          <a:xfrm>
            <a:off x="168927" y="1187269"/>
            <a:ext cx="8806145" cy="448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95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altLang="ko-KR" sz="3200" dirty="0"/>
              <a:t>06. Diagramas entidad relación (Relaciones)</a:t>
            </a:r>
            <a:endParaRPr lang="ko-KR" altLang="en-US" sz="32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DA36D04-30D9-4EF0-A699-085CB8FC88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922" y="980728"/>
            <a:ext cx="6484156" cy="571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87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3382913" y="2564904"/>
            <a:ext cx="5579734" cy="1244506"/>
          </a:xfrm>
        </p:spPr>
        <p:txBody>
          <a:bodyPr/>
          <a:lstStyle/>
          <a:p>
            <a:r>
              <a:rPr lang="es-CO" altLang="ko-KR" dirty="0">
                <a:solidFill>
                  <a:srgbClr val="3A89B7"/>
                </a:solidFill>
              </a:rPr>
              <a:t>G</a:t>
            </a:r>
            <a:r>
              <a:rPr lang="es-CO" altLang="ko-KR" dirty="0"/>
              <a:t>racias, </a:t>
            </a:r>
            <a:br>
              <a:rPr lang="es-CO" altLang="ko-KR" dirty="0"/>
            </a:br>
            <a:r>
              <a:rPr lang="es-CO" altLang="ko-KR" dirty="0"/>
              <a:t>¿Alguna pregunta?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 rot="609255">
            <a:off x="6116520" y="3474516"/>
            <a:ext cx="2243895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3000" b="1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CONTENIDO</a:t>
            </a:r>
            <a:endParaRPr lang="ko-KR" altLang="en-US" sz="3000" b="1" dirty="0">
              <a:solidFill>
                <a:schemeClr val="bg1"/>
              </a:solidFill>
              <a:latin typeface="+mj-lt"/>
              <a:ea typeface="맑은 고딕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502474" y="2129806"/>
            <a:ext cx="2690146" cy="597505"/>
            <a:chOff x="5236732" y="745570"/>
            <a:chExt cx="2690146" cy="597505"/>
          </a:xfrm>
        </p:grpSpPr>
        <p:sp>
          <p:nvSpPr>
            <p:cNvPr id="2" name="타원 1"/>
            <p:cNvSpPr/>
            <p:nvPr/>
          </p:nvSpPr>
          <p:spPr>
            <a:xfrm rot="2700000">
              <a:off x="5236732" y="819380"/>
              <a:ext cx="523695" cy="523695"/>
            </a:xfrm>
            <a:prstGeom prst="ellipse">
              <a:avLst/>
            </a:prstGeom>
            <a:solidFill>
              <a:srgbClr val="3A8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5255769" y="745570"/>
              <a:ext cx="2671109" cy="575181"/>
              <a:chOff x="5255769" y="745570"/>
              <a:chExt cx="2671109" cy="575181"/>
            </a:xfrm>
          </p:grpSpPr>
          <p:grpSp>
            <p:nvGrpSpPr>
              <p:cNvPr id="87" name="그룹 86"/>
              <p:cNvGrpSpPr/>
              <p:nvPr/>
            </p:nvGrpSpPr>
            <p:grpSpPr>
              <a:xfrm>
                <a:off x="5772982" y="745570"/>
                <a:ext cx="2153896" cy="575181"/>
                <a:chOff x="5977743" y="2255467"/>
                <a:chExt cx="2153896" cy="575181"/>
              </a:xfrm>
            </p:grpSpPr>
            <p:sp>
              <p:nvSpPr>
                <p:cNvPr id="88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255467"/>
                  <a:ext cx="2153896" cy="30797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defPPr>
                    <a:defRPr lang="ko-KR"/>
                  </a:defPPr>
                  <a:lvl1pPr lvl="0" fontAlgn="base">
                    <a:spcBef>
                      <a:spcPct val="0"/>
                    </a:spcBef>
                    <a:spcAft>
                      <a:spcPct val="0"/>
                    </a:spcAft>
                    <a:defRPr kumimoji="1" sz="14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Y견고딕" pitchFamily="18" charset="-127"/>
                      <a:ea typeface="HY견고딕" pitchFamily="18" charset="-127"/>
                      <a:cs typeface="굴림" pitchFamily="50" charset="-127"/>
                    </a:defRPr>
                  </a:lvl1pPr>
                </a:lstStyle>
                <a:p>
                  <a:r>
                    <a:rPr lang="es-CO" altLang="ko-KR" b="1" dirty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Contexto</a:t>
                  </a:r>
                  <a:endParaRPr lang="en-US" altLang="ko-KR" b="1" dirty="0">
                    <a:ln w="3175">
                      <a:noFill/>
                    </a:ln>
                    <a:latin typeface="+mj-lt"/>
                    <a:ea typeface="맑은 고딕" pitchFamily="50" charset="-127"/>
                  </a:endParaRPr>
                </a:p>
              </p:txBody>
            </p:sp>
            <p:sp>
              <p:nvSpPr>
                <p:cNvPr id="89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584427"/>
                  <a:ext cx="2016421" cy="24622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endParaRPr lang="en-US" altLang="ko-KR" sz="1100" dirty="0">
                    <a:ln w="3175"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  <p:sp>
            <p:nvSpPr>
              <p:cNvPr id="81" name="TextBox 13"/>
              <p:cNvSpPr txBox="1">
                <a:spLocks noChangeArrowheads="1"/>
              </p:cNvSpPr>
              <p:nvPr/>
            </p:nvSpPr>
            <p:spPr bwMode="auto">
              <a:xfrm>
                <a:off x="5255769" y="842085"/>
                <a:ext cx="50847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500" b="1" dirty="0">
                    <a:ln w="3175">
                      <a:noFill/>
                    </a:ln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01</a:t>
                </a:r>
                <a:endParaRPr lang="ko-KR" altLang="en-US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</p:grpSp>
      <p:grpSp>
        <p:nvGrpSpPr>
          <p:cNvPr id="10" name="그룹 9"/>
          <p:cNvGrpSpPr/>
          <p:nvPr/>
        </p:nvGrpSpPr>
        <p:grpSpPr>
          <a:xfrm>
            <a:off x="2422989" y="2991162"/>
            <a:ext cx="2765720" cy="632935"/>
            <a:chOff x="4227082" y="1867139"/>
            <a:chExt cx="2765720" cy="632935"/>
          </a:xfrm>
        </p:grpSpPr>
        <p:grpSp>
          <p:nvGrpSpPr>
            <p:cNvPr id="38" name="그룹 37"/>
            <p:cNvGrpSpPr/>
            <p:nvPr/>
          </p:nvGrpSpPr>
          <p:grpSpPr>
            <a:xfrm>
              <a:off x="4227082" y="1867139"/>
              <a:ext cx="2765720" cy="632935"/>
              <a:chOff x="3565690" y="1043211"/>
              <a:chExt cx="2765720" cy="632935"/>
            </a:xfrm>
          </p:grpSpPr>
          <p:sp>
            <p:nvSpPr>
              <p:cNvPr id="44" name="타원 43"/>
              <p:cNvSpPr/>
              <p:nvPr/>
            </p:nvSpPr>
            <p:spPr>
              <a:xfrm rot="2700000">
                <a:off x="3565690" y="1117021"/>
                <a:ext cx="523695" cy="52369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  <a:ea typeface="맑은 고딕" pitchFamily="50" charset="-127"/>
                </a:endParaRPr>
              </a:p>
            </p:txBody>
          </p:sp>
          <p:grpSp>
            <p:nvGrpSpPr>
              <p:cNvPr id="50" name="그룹 49"/>
              <p:cNvGrpSpPr/>
              <p:nvPr/>
            </p:nvGrpSpPr>
            <p:grpSpPr>
              <a:xfrm>
                <a:off x="4101940" y="1043211"/>
                <a:ext cx="2229470" cy="632935"/>
                <a:chOff x="5977743" y="2255467"/>
                <a:chExt cx="2229470" cy="632935"/>
              </a:xfrm>
            </p:grpSpPr>
            <p:sp>
              <p:nvSpPr>
                <p:cNvPr id="51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255467"/>
                  <a:ext cx="2153896" cy="30797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defPPr>
                    <a:defRPr lang="ko-KR"/>
                  </a:defPPr>
                  <a:lvl1pPr lvl="0" fontAlgn="base">
                    <a:spcBef>
                      <a:spcPct val="0"/>
                    </a:spcBef>
                    <a:spcAft>
                      <a:spcPct val="0"/>
                    </a:spcAft>
                    <a:defRPr kumimoji="1" sz="14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Y견고딕" pitchFamily="18" charset="-127"/>
                      <a:ea typeface="HY견고딕" pitchFamily="18" charset="-127"/>
                      <a:cs typeface="굴림" pitchFamily="50" charset="-127"/>
                    </a:defRPr>
                  </a:lvl1pPr>
                </a:lstStyle>
                <a:p>
                  <a:r>
                    <a:rPr lang="es-CO" altLang="ko-KR" b="1" dirty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Misión</a:t>
                  </a:r>
                  <a:r>
                    <a:rPr lang="en-US" altLang="ko-KR" b="1" dirty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 y </a:t>
                  </a:r>
                  <a:r>
                    <a:rPr lang="es-CO" altLang="ko-KR" b="1" dirty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visión</a:t>
                  </a:r>
                </a:p>
              </p:txBody>
            </p:sp>
            <p:sp>
              <p:nvSpPr>
                <p:cNvPr id="55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642181"/>
                  <a:ext cx="2229470" cy="24622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endParaRPr lang="en-US" altLang="ko-KR" sz="1100" dirty="0">
                    <a:ln w="3175"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</p:grpSp>
        <p:sp>
          <p:nvSpPr>
            <p:cNvPr id="82" name="TextBox 13"/>
            <p:cNvSpPr txBox="1">
              <a:spLocks noChangeArrowheads="1"/>
            </p:cNvSpPr>
            <p:nvPr/>
          </p:nvSpPr>
          <p:spPr bwMode="auto">
            <a:xfrm>
              <a:off x="4237154" y="197220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ln w="3175">
                  <a:noFill/>
                </a:ln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65" name="그룹 64"/>
          <p:cNvGrpSpPr/>
          <p:nvPr/>
        </p:nvGrpSpPr>
        <p:grpSpPr>
          <a:xfrm>
            <a:off x="502474" y="3852518"/>
            <a:ext cx="2845390" cy="632935"/>
            <a:chOff x="5236732" y="745570"/>
            <a:chExt cx="2765720" cy="632935"/>
          </a:xfrm>
        </p:grpSpPr>
        <p:sp>
          <p:nvSpPr>
            <p:cNvPr id="66" name="타원 65"/>
            <p:cNvSpPr/>
            <p:nvPr/>
          </p:nvSpPr>
          <p:spPr>
            <a:xfrm rot="2700000">
              <a:off x="5236732" y="819380"/>
              <a:ext cx="523695" cy="523695"/>
            </a:xfrm>
            <a:prstGeom prst="ellipse">
              <a:avLst/>
            </a:prstGeom>
            <a:solidFill>
              <a:srgbClr val="3A8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67" name="그룹 66"/>
            <p:cNvGrpSpPr/>
            <p:nvPr/>
          </p:nvGrpSpPr>
          <p:grpSpPr>
            <a:xfrm>
              <a:off x="5246804" y="745570"/>
              <a:ext cx="2755648" cy="632935"/>
              <a:chOff x="5246804" y="745570"/>
              <a:chExt cx="2755648" cy="632935"/>
            </a:xfrm>
          </p:grpSpPr>
          <p:grpSp>
            <p:nvGrpSpPr>
              <p:cNvPr id="68" name="그룹 67"/>
              <p:cNvGrpSpPr/>
              <p:nvPr/>
            </p:nvGrpSpPr>
            <p:grpSpPr>
              <a:xfrm>
                <a:off x="5772982" y="745570"/>
                <a:ext cx="2229470" cy="632935"/>
                <a:chOff x="5977743" y="2255467"/>
                <a:chExt cx="2229470" cy="632935"/>
              </a:xfrm>
            </p:grpSpPr>
            <p:sp>
              <p:nvSpPr>
                <p:cNvPr id="80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255467"/>
                  <a:ext cx="2153896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defPPr>
                    <a:defRPr lang="ko-KR"/>
                  </a:defPPr>
                  <a:lvl1pPr lvl="0" fontAlgn="base">
                    <a:spcBef>
                      <a:spcPct val="0"/>
                    </a:spcBef>
                    <a:spcAft>
                      <a:spcPct val="0"/>
                    </a:spcAft>
                    <a:defRPr kumimoji="1" sz="14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Y견고딕" pitchFamily="18" charset="-127"/>
                      <a:ea typeface="HY견고딕" pitchFamily="18" charset="-127"/>
                      <a:cs typeface="굴림" pitchFamily="50" charset="-127"/>
                    </a:defRPr>
                  </a:lvl1pPr>
                </a:lstStyle>
                <a:p>
                  <a:r>
                    <a:rPr lang="es-CO" altLang="ko-KR" b="1" dirty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Requerimientos de negocio</a:t>
                  </a:r>
                </a:p>
              </p:txBody>
            </p:sp>
            <p:sp>
              <p:nvSpPr>
                <p:cNvPr id="90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5977743" y="2642181"/>
                  <a:ext cx="2229470" cy="24622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endParaRPr lang="en-US" altLang="ko-KR" sz="1100" dirty="0">
                    <a:ln w="3175"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  <p:sp>
            <p:nvSpPr>
              <p:cNvPr id="74" name="TextBox 13"/>
              <p:cNvSpPr txBox="1">
                <a:spLocks noChangeArrowheads="1"/>
              </p:cNvSpPr>
              <p:nvPr/>
            </p:nvSpPr>
            <p:spPr bwMode="auto">
              <a:xfrm>
                <a:off x="5246804" y="842085"/>
                <a:ext cx="508473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500" b="1" dirty="0">
                    <a:ln w="3175">
                      <a:noFill/>
                    </a:ln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03</a:t>
                </a:r>
                <a:endParaRPr lang="ko-KR" altLang="en-US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</p:grpSp>
      <p:grpSp>
        <p:nvGrpSpPr>
          <p:cNvPr id="24" name="그룹 9">
            <a:extLst>
              <a:ext uri="{FF2B5EF4-FFF2-40B4-BE49-F238E27FC236}">
                <a16:creationId xmlns:a16="http://schemas.microsoft.com/office/drawing/2014/main" id="{D56C86D9-B046-4923-ABEE-D28FEC6A2245}"/>
              </a:ext>
            </a:extLst>
          </p:cNvPr>
          <p:cNvGrpSpPr/>
          <p:nvPr/>
        </p:nvGrpSpPr>
        <p:grpSpPr>
          <a:xfrm>
            <a:off x="2433061" y="4637989"/>
            <a:ext cx="2765720" cy="632935"/>
            <a:chOff x="4227082" y="1867139"/>
            <a:chExt cx="2765720" cy="632935"/>
          </a:xfrm>
        </p:grpSpPr>
        <p:grpSp>
          <p:nvGrpSpPr>
            <p:cNvPr id="25" name="그룹 37">
              <a:extLst>
                <a:ext uri="{FF2B5EF4-FFF2-40B4-BE49-F238E27FC236}">
                  <a16:creationId xmlns:a16="http://schemas.microsoft.com/office/drawing/2014/main" id="{31400241-0A6E-4B60-BB13-766FA4D4D1F4}"/>
                </a:ext>
              </a:extLst>
            </p:cNvPr>
            <p:cNvGrpSpPr/>
            <p:nvPr/>
          </p:nvGrpSpPr>
          <p:grpSpPr>
            <a:xfrm>
              <a:off x="4227082" y="1867139"/>
              <a:ext cx="2765720" cy="632935"/>
              <a:chOff x="3565690" y="1043211"/>
              <a:chExt cx="2765720" cy="632935"/>
            </a:xfrm>
          </p:grpSpPr>
          <p:sp>
            <p:nvSpPr>
              <p:cNvPr id="27" name="타원 43">
                <a:extLst>
                  <a:ext uri="{FF2B5EF4-FFF2-40B4-BE49-F238E27FC236}">
                    <a16:creationId xmlns:a16="http://schemas.microsoft.com/office/drawing/2014/main" id="{E6AD08C8-A01B-482D-9E8B-6A22F502A19F}"/>
                  </a:ext>
                </a:extLst>
              </p:cNvPr>
              <p:cNvSpPr/>
              <p:nvPr/>
            </p:nvSpPr>
            <p:spPr>
              <a:xfrm rot="2700000">
                <a:off x="3565690" y="1117021"/>
                <a:ext cx="523695" cy="52369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  <a:ea typeface="맑은 고딕" pitchFamily="50" charset="-127"/>
                </a:endParaRPr>
              </a:p>
            </p:txBody>
          </p:sp>
          <p:grpSp>
            <p:nvGrpSpPr>
              <p:cNvPr id="28" name="그룹 49">
                <a:extLst>
                  <a:ext uri="{FF2B5EF4-FFF2-40B4-BE49-F238E27FC236}">
                    <a16:creationId xmlns:a16="http://schemas.microsoft.com/office/drawing/2014/main" id="{0265B0B9-6C1E-4538-B890-370C79983E97}"/>
                  </a:ext>
                </a:extLst>
              </p:cNvPr>
              <p:cNvGrpSpPr/>
              <p:nvPr/>
            </p:nvGrpSpPr>
            <p:grpSpPr>
              <a:xfrm>
                <a:off x="4101940" y="1043211"/>
                <a:ext cx="2229470" cy="632935"/>
                <a:chOff x="5977743" y="2255467"/>
                <a:chExt cx="2229470" cy="632935"/>
              </a:xfrm>
            </p:grpSpPr>
            <p:sp>
              <p:nvSpPr>
                <p:cNvPr id="29" name="Text Box 5">
                  <a:extLst>
                    <a:ext uri="{FF2B5EF4-FFF2-40B4-BE49-F238E27FC236}">
                      <a16:creationId xmlns:a16="http://schemas.microsoft.com/office/drawing/2014/main" id="{80A11419-E1C4-4E05-A781-BF12DBE2EAC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977743" y="2255467"/>
                  <a:ext cx="2153896" cy="30797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defPPr>
                    <a:defRPr lang="ko-KR"/>
                  </a:defPPr>
                  <a:lvl1pPr lvl="0" fontAlgn="base">
                    <a:spcBef>
                      <a:spcPct val="0"/>
                    </a:spcBef>
                    <a:spcAft>
                      <a:spcPct val="0"/>
                    </a:spcAft>
                    <a:defRPr kumimoji="1" sz="14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Y견고딕" pitchFamily="18" charset="-127"/>
                      <a:ea typeface="HY견고딕" pitchFamily="18" charset="-127"/>
                      <a:cs typeface="굴림" pitchFamily="50" charset="-127"/>
                    </a:defRPr>
                  </a:lvl1pPr>
                </a:lstStyle>
                <a:p>
                  <a:r>
                    <a:rPr lang="es-CO" altLang="ko-KR" b="1" dirty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KPI</a:t>
                  </a:r>
                </a:p>
              </p:txBody>
            </p:sp>
            <p:sp>
              <p:nvSpPr>
                <p:cNvPr id="30" name="Text Box 11">
                  <a:extLst>
                    <a:ext uri="{FF2B5EF4-FFF2-40B4-BE49-F238E27FC236}">
                      <a16:creationId xmlns:a16="http://schemas.microsoft.com/office/drawing/2014/main" id="{2600EE23-1F08-469D-A21C-76F07C31198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977743" y="2642181"/>
                  <a:ext cx="2229470" cy="24622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endParaRPr lang="en-US" altLang="ko-KR" sz="1100" dirty="0">
                    <a:ln w="3175"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</p:grpSp>
        <p:sp>
          <p:nvSpPr>
            <p:cNvPr id="26" name="TextBox 13">
              <a:extLst>
                <a:ext uri="{FF2B5EF4-FFF2-40B4-BE49-F238E27FC236}">
                  <a16:creationId xmlns:a16="http://schemas.microsoft.com/office/drawing/2014/main" id="{43523572-C1D2-4006-9935-CC7E3CD2B3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37153" y="1972202"/>
              <a:ext cx="508474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ln w="3175">
                  <a:noFill/>
                </a:ln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31" name="그룹 64">
            <a:extLst>
              <a:ext uri="{FF2B5EF4-FFF2-40B4-BE49-F238E27FC236}">
                <a16:creationId xmlns:a16="http://schemas.microsoft.com/office/drawing/2014/main" id="{EB3F181D-7F81-4FF8-B79F-4CD0B1A1BD3E}"/>
              </a:ext>
            </a:extLst>
          </p:cNvPr>
          <p:cNvGrpSpPr/>
          <p:nvPr/>
        </p:nvGrpSpPr>
        <p:grpSpPr>
          <a:xfrm>
            <a:off x="521511" y="5334703"/>
            <a:ext cx="2845390" cy="632935"/>
            <a:chOff x="5236732" y="745570"/>
            <a:chExt cx="2765720" cy="632935"/>
          </a:xfrm>
        </p:grpSpPr>
        <p:sp>
          <p:nvSpPr>
            <p:cNvPr id="32" name="타원 65">
              <a:extLst>
                <a:ext uri="{FF2B5EF4-FFF2-40B4-BE49-F238E27FC236}">
                  <a16:creationId xmlns:a16="http://schemas.microsoft.com/office/drawing/2014/main" id="{EB4CD9FC-B248-42A8-A437-D9A8F3710420}"/>
                </a:ext>
              </a:extLst>
            </p:cNvPr>
            <p:cNvSpPr/>
            <p:nvPr/>
          </p:nvSpPr>
          <p:spPr>
            <a:xfrm rot="2700000">
              <a:off x="5236732" y="819380"/>
              <a:ext cx="523695" cy="523695"/>
            </a:xfrm>
            <a:prstGeom prst="ellipse">
              <a:avLst/>
            </a:prstGeom>
            <a:solidFill>
              <a:srgbClr val="3A8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33" name="그룹 66">
              <a:extLst>
                <a:ext uri="{FF2B5EF4-FFF2-40B4-BE49-F238E27FC236}">
                  <a16:creationId xmlns:a16="http://schemas.microsoft.com/office/drawing/2014/main" id="{44D13E01-C10F-4F64-8C22-686166611282}"/>
                </a:ext>
              </a:extLst>
            </p:cNvPr>
            <p:cNvGrpSpPr/>
            <p:nvPr/>
          </p:nvGrpSpPr>
          <p:grpSpPr>
            <a:xfrm>
              <a:off x="5253922" y="745570"/>
              <a:ext cx="2748530" cy="632935"/>
              <a:chOff x="5253922" y="745570"/>
              <a:chExt cx="2748530" cy="632935"/>
            </a:xfrm>
          </p:grpSpPr>
          <p:grpSp>
            <p:nvGrpSpPr>
              <p:cNvPr id="35" name="그룹 67">
                <a:extLst>
                  <a:ext uri="{FF2B5EF4-FFF2-40B4-BE49-F238E27FC236}">
                    <a16:creationId xmlns:a16="http://schemas.microsoft.com/office/drawing/2014/main" id="{DA75B6B6-03BE-4819-8941-CC2CA01D2345}"/>
                  </a:ext>
                </a:extLst>
              </p:cNvPr>
              <p:cNvGrpSpPr/>
              <p:nvPr/>
            </p:nvGrpSpPr>
            <p:grpSpPr>
              <a:xfrm>
                <a:off x="5772982" y="745570"/>
                <a:ext cx="2229470" cy="632935"/>
                <a:chOff x="5977743" y="2255467"/>
                <a:chExt cx="2229470" cy="632935"/>
              </a:xfrm>
            </p:grpSpPr>
            <p:sp>
              <p:nvSpPr>
                <p:cNvPr id="37" name="Text Box 5">
                  <a:extLst>
                    <a:ext uri="{FF2B5EF4-FFF2-40B4-BE49-F238E27FC236}">
                      <a16:creationId xmlns:a16="http://schemas.microsoft.com/office/drawing/2014/main" id="{2C08540A-9709-4AD8-84A5-9185A7F6C2F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977743" y="2255467"/>
                  <a:ext cx="2153896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defPPr>
                    <a:defRPr lang="ko-KR"/>
                  </a:defPPr>
                  <a:lvl1pPr lvl="0" fontAlgn="base">
                    <a:spcBef>
                      <a:spcPct val="0"/>
                    </a:spcBef>
                    <a:spcAft>
                      <a:spcPct val="0"/>
                    </a:spcAft>
                    <a:defRPr kumimoji="1" sz="14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Y견고딕" pitchFamily="18" charset="-127"/>
                      <a:ea typeface="HY견고딕" pitchFamily="18" charset="-127"/>
                      <a:cs typeface="굴림" pitchFamily="50" charset="-127"/>
                    </a:defRPr>
                  </a:lvl1pPr>
                </a:lstStyle>
                <a:p>
                  <a:r>
                    <a:rPr lang="es-CO" altLang="ko-KR" b="1" dirty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Identificación de fuentes </a:t>
                  </a:r>
                </a:p>
              </p:txBody>
            </p:sp>
            <p:sp>
              <p:nvSpPr>
                <p:cNvPr id="39" name="Text Box 11">
                  <a:extLst>
                    <a:ext uri="{FF2B5EF4-FFF2-40B4-BE49-F238E27FC236}">
                      <a16:creationId xmlns:a16="http://schemas.microsoft.com/office/drawing/2014/main" id="{A6B6DD4A-416A-4860-B973-2A057FFA6CDF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977743" y="2642181"/>
                  <a:ext cx="2229470" cy="24622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endParaRPr lang="en-US" altLang="ko-KR" sz="1100" dirty="0">
                    <a:ln w="3175"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  <p:sp>
            <p:nvSpPr>
              <p:cNvPr id="36" name="TextBox 13">
                <a:extLst>
                  <a:ext uri="{FF2B5EF4-FFF2-40B4-BE49-F238E27FC236}">
                    <a16:creationId xmlns:a16="http://schemas.microsoft.com/office/drawing/2014/main" id="{38FE1B04-108A-44E9-BF48-73F694DC9B0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253922" y="842085"/>
                <a:ext cx="494237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500" b="1" dirty="0">
                    <a:ln w="3175">
                      <a:noFill/>
                    </a:ln>
                    <a:solidFill>
                      <a:schemeClr val="bg1"/>
                    </a:solidFill>
                    <a:latin typeface="+mj-lt"/>
                    <a:ea typeface="맑은 고딕" pitchFamily="50" charset="-127"/>
                  </a:rPr>
                  <a:t>05</a:t>
                </a:r>
                <a:endParaRPr lang="ko-KR" altLang="en-US" sz="2500" b="1" dirty="0">
                  <a:ln w="3175">
                    <a:noFill/>
                  </a:ln>
                  <a:solidFill>
                    <a:schemeClr val="bg1"/>
                  </a:solidFill>
                  <a:latin typeface="+mj-lt"/>
                  <a:ea typeface="맑은 고딕" pitchFamily="50" charset="-127"/>
                </a:endParaRPr>
              </a:p>
            </p:txBody>
          </p:sp>
        </p:grpSp>
      </p:grpSp>
      <p:grpSp>
        <p:nvGrpSpPr>
          <p:cNvPr id="40" name="그룹 9">
            <a:extLst>
              <a:ext uri="{FF2B5EF4-FFF2-40B4-BE49-F238E27FC236}">
                <a16:creationId xmlns:a16="http://schemas.microsoft.com/office/drawing/2014/main" id="{28180EB7-AAE9-4E9C-8C8F-F912B405BBDD}"/>
              </a:ext>
            </a:extLst>
          </p:cNvPr>
          <p:cNvGrpSpPr/>
          <p:nvPr/>
        </p:nvGrpSpPr>
        <p:grpSpPr>
          <a:xfrm>
            <a:off x="2443132" y="5948572"/>
            <a:ext cx="2765720" cy="632935"/>
            <a:chOff x="4227082" y="1867139"/>
            <a:chExt cx="2765720" cy="632935"/>
          </a:xfrm>
        </p:grpSpPr>
        <p:grpSp>
          <p:nvGrpSpPr>
            <p:cNvPr id="41" name="그룹 37">
              <a:extLst>
                <a:ext uri="{FF2B5EF4-FFF2-40B4-BE49-F238E27FC236}">
                  <a16:creationId xmlns:a16="http://schemas.microsoft.com/office/drawing/2014/main" id="{1D88AFB0-617D-46C9-A3ED-8B572EC262CF}"/>
                </a:ext>
              </a:extLst>
            </p:cNvPr>
            <p:cNvGrpSpPr/>
            <p:nvPr/>
          </p:nvGrpSpPr>
          <p:grpSpPr>
            <a:xfrm>
              <a:off x="4227082" y="1867139"/>
              <a:ext cx="2765720" cy="632935"/>
              <a:chOff x="3565690" y="1043211"/>
              <a:chExt cx="2765720" cy="632935"/>
            </a:xfrm>
          </p:grpSpPr>
          <p:sp>
            <p:nvSpPr>
              <p:cNvPr id="43" name="타원 43">
                <a:extLst>
                  <a:ext uri="{FF2B5EF4-FFF2-40B4-BE49-F238E27FC236}">
                    <a16:creationId xmlns:a16="http://schemas.microsoft.com/office/drawing/2014/main" id="{EDAFBA09-826D-44C1-8D85-5B6F1D5B86BC}"/>
                  </a:ext>
                </a:extLst>
              </p:cNvPr>
              <p:cNvSpPr/>
              <p:nvPr/>
            </p:nvSpPr>
            <p:spPr>
              <a:xfrm rot="2700000">
                <a:off x="3565690" y="1117021"/>
                <a:ext cx="523695" cy="52369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  <a:ea typeface="맑은 고딕" pitchFamily="50" charset="-127"/>
                </a:endParaRPr>
              </a:p>
            </p:txBody>
          </p:sp>
          <p:grpSp>
            <p:nvGrpSpPr>
              <p:cNvPr id="45" name="그룹 49">
                <a:extLst>
                  <a:ext uri="{FF2B5EF4-FFF2-40B4-BE49-F238E27FC236}">
                    <a16:creationId xmlns:a16="http://schemas.microsoft.com/office/drawing/2014/main" id="{06A9D9CC-A8F5-40C3-8DC3-E8BE6EEC47CF}"/>
                  </a:ext>
                </a:extLst>
              </p:cNvPr>
              <p:cNvGrpSpPr/>
              <p:nvPr/>
            </p:nvGrpSpPr>
            <p:grpSpPr>
              <a:xfrm>
                <a:off x="4101940" y="1043211"/>
                <a:ext cx="2229470" cy="632935"/>
                <a:chOff x="5977743" y="2255467"/>
                <a:chExt cx="2229470" cy="632935"/>
              </a:xfrm>
            </p:grpSpPr>
            <p:sp>
              <p:nvSpPr>
                <p:cNvPr id="46" name="Text Box 5">
                  <a:extLst>
                    <a:ext uri="{FF2B5EF4-FFF2-40B4-BE49-F238E27FC236}">
                      <a16:creationId xmlns:a16="http://schemas.microsoft.com/office/drawing/2014/main" id="{9AD7DAD8-409B-4C98-8431-E91ADF1762C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977743" y="2255467"/>
                  <a:ext cx="2153896" cy="52322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defPPr>
                    <a:defRPr lang="ko-KR"/>
                  </a:defPPr>
                  <a:lvl1pPr lvl="0" fontAlgn="base">
                    <a:spcBef>
                      <a:spcPct val="0"/>
                    </a:spcBef>
                    <a:spcAft>
                      <a:spcPct val="0"/>
                    </a:spcAft>
                    <a:defRPr kumimoji="1" sz="14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Y견고딕" pitchFamily="18" charset="-127"/>
                      <a:ea typeface="HY견고딕" pitchFamily="18" charset="-127"/>
                      <a:cs typeface="굴림" pitchFamily="50" charset="-127"/>
                    </a:defRPr>
                  </a:lvl1pPr>
                </a:lstStyle>
                <a:p>
                  <a:r>
                    <a:rPr lang="es-CO" altLang="ko-KR" b="1" dirty="0">
                      <a:ln w="3175">
                        <a:noFill/>
                      </a:ln>
                      <a:latin typeface="+mj-lt"/>
                      <a:ea typeface="맑은 고딕" pitchFamily="50" charset="-127"/>
                    </a:rPr>
                    <a:t>Diagramas entidad relación</a:t>
                  </a:r>
                </a:p>
              </p:txBody>
            </p:sp>
            <p:sp>
              <p:nvSpPr>
                <p:cNvPr id="47" name="Text Box 11">
                  <a:extLst>
                    <a:ext uri="{FF2B5EF4-FFF2-40B4-BE49-F238E27FC236}">
                      <a16:creationId xmlns:a16="http://schemas.microsoft.com/office/drawing/2014/main" id="{8831A602-2200-4D5F-9F24-48E04C370A4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977743" y="2642181"/>
                  <a:ext cx="2229470" cy="24622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endParaRPr lang="en-US" altLang="ko-KR" sz="1100" dirty="0">
                    <a:ln w="3175"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</p:grpSp>
        <p:sp>
          <p:nvSpPr>
            <p:cNvPr id="42" name="TextBox 13">
              <a:extLst>
                <a:ext uri="{FF2B5EF4-FFF2-40B4-BE49-F238E27FC236}">
                  <a16:creationId xmlns:a16="http://schemas.microsoft.com/office/drawing/2014/main" id="{935687A7-3C56-46AA-98FF-C9A49DAE11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37153" y="1972202"/>
              <a:ext cx="508474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latin typeface="+mj-lt"/>
                  <a:ea typeface="맑은 고딕" pitchFamily="50" charset="-127"/>
                </a:rPr>
                <a:t>06</a:t>
              </a:r>
              <a:endParaRPr lang="ko-KR" altLang="en-US" sz="2500" b="1" dirty="0">
                <a:ln w="3175">
                  <a:noFill/>
                </a:ln>
                <a:latin typeface="+mj-lt"/>
                <a:ea typeface="맑은 고딕" pitchFamily="50" charset="-127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3450201" y="23217"/>
            <a:ext cx="3336476" cy="766975"/>
            <a:chOff x="2937605" y="2998375"/>
            <a:chExt cx="3336476" cy="766975"/>
          </a:xfrm>
        </p:grpSpPr>
        <p:sp>
          <p:nvSpPr>
            <p:cNvPr id="10" name="타원 9"/>
            <p:cNvSpPr/>
            <p:nvPr/>
          </p:nvSpPr>
          <p:spPr>
            <a:xfrm rot="2700000">
              <a:off x="2937605" y="3068311"/>
              <a:ext cx="697039" cy="697039"/>
            </a:xfrm>
            <a:prstGeom prst="ellipse">
              <a:avLst/>
            </a:prstGeom>
            <a:solidFill>
              <a:srgbClr val="3A8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998359" y="2998375"/>
              <a:ext cx="3275722" cy="697708"/>
              <a:chOff x="2998359" y="2998375"/>
              <a:chExt cx="3275722" cy="697708"/>
            </a:xfrm>
          </p:grpSpPr>
          <p:sp>
            <p:nvSpPr>
              <p:cNvPr id="23" name="Text Box 4"/>
              <p:cNvSpPr txBox="1">
                <a:spLocks noChangeArrowheads="1"/>
              </p:cNvSpPr>
              <p:nvPr/>
            </p:nvSpPr>
            <p:spPr bwMode="auto">
              <a:xfrm>
                <a:off x="2998359" y="3111308"/>
                <a:ext cx="601447" cy="5847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non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n-US" altLang="ko-KR" sz="3200" b="1" dirty="0">
                    <a:ln w="3175">
                      <a:solidFill>
                        <a:schemeClr val="bg1">
                          <a:alpha val="1400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50800" dist="50800" dir="5400000" algn="ctr" rotWithShape="0">
                        <a:srgbClr val="000000">
                          <a:alpha val="0"/>
                        </a:srgbClr>
                      </a:outerShdw>
                    </a:effectLst>
                    <a:latin typeface="+mj-lt"/>
                    <a:ea typeface="맑은 고딕" pitchFamily="50" charset="-127"/>
                    <a:cs typeface="굴림" pitchFamily="50" charset="-127"/>
                  </a:rPr>
                  <a:t>01</a:t>
                </a:r>
                <a:endParaRPr kumimoji="1" lang="ko-KR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  <p:sp>
            <p:nvSpPr>
              <p:cNvPr id="14" name="Text Box 5"/>
              <p:cNvSpPr txBox="1">
                <a:spLocks noChangeArrowheads="1"/>
              </p:cNvSpPr>
              <p:nvPr/>
            </p:nvSpPr>
            <p:spPr bwMode="auto">
              <a:xfrm>
                <a:off x="3657275" y="2998375"/>
                <a:ext cx="2616806" cy="523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s-CO" altLang="ko-KR" sz="2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50800" dist="50800" dir="5400000" algn="ctr" rotWithShape="0">
                        <a:srgbClr val="000000">
                          <a:alpha val="0"/>
                        </a:srgbClr>
                      </a:outerShdw>
                    </a:effectLst>
                    <a:latin typeface="+mj-lt"/>
                    <a:ea typeface="맑은 고딕" pitchFamily="50" charset="-127"/>
                    <a:cs typeface="굴림" pitchFamily="50" charset="-127"/>
                  </a:rPr>
                  <a:t>Contexto</a:t>
                </a:r>
              </a:p>
            </p:txBody>
          </p:sp>
        </p:grpSp>
      </p:grpSp>
      <p:pic>
        <p:nvPicPr>
          <p:cNvPr id="1026" name="Picture 2" descr="Los Aviones, Dibujo Blanco Y Negro Hecho En Tinta Stock de ilustración -  Ilustración de transporte, icono: 54678035">
            <a:extLst>
              <a:ext uri="{FF2B5EF4-FFF2-40B4-BE49-F238E27FC236}">
                <a16:creationId xmlns:a16="http://schemas.microsoft.com/office/drawing/2014/main" id="{02D114CE-6A07-4D51-9BB5-E4FB9331E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016" y="4862637"/>
            <a:ext cx="4125374" cy="1995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331 Ilustraciones de Pista De Aterrizaje - Getty Images">
            <a:extLst>
              <a:ext uri="{FF2B5EF4-FFF2-40B4-BE49-F238E27FC236}">
                <a16:creationId xmlns:a16="http://schemas.microsoft.com/office/drawing/2014/main" id="{B355D49D-6907-4105-9A3B-79EACAE8B8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541118"/>
            <a:ext cx="2899022" cy="2240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eropuerto - Vikidia">
            <a:extLst>
              <a:ext uri="{FF2B5EF4-FFF2-40B4-BE49-F238E27FC236}">
                <a16:creationId xmlns:a16="http://schemas.microsoft.com/office/drawing/2014/main" id="{3540AEAE-C5A4-4EB7-96C3-7EEBC4EF0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904" y="4876551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458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691680" y="4077071"/>
            <a:ext cx="6628367" cy="2677657"/>
            <a:chOff x="2937605" y="2891055"/>
            <a:chExt cx="6628367" cy="2677657"/>
          </a:xfrm>
        </p:grpSpPr>
        <p:sp>
          <p:nvSpPr>
            <p:cNvPr id="10" name="타원 9"/>
            <p:cNvSpPr/>
            <p:nvPr/>
          </p:nvSpPr>
          <p:spPr>
            <a:xfrm rot="2700000">
              <a:off x="2937605" y="3068311"/>
              <a:ext cx="697039" cy="697039"/>
            </a:xfrm>
            <a:prstGeom prst="ellipse">
              <a:avLst/>
            </a:prstGeom>
            <a:solidFill>
              <a:srgbClr val="3A8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998359" y="2891055"/>
              <a:ext cx="6567613" cy="2677657"/>
              <a:chOff x="2998359" y="2891055"/>
              <a:chExt cx="6567613" cy="2677657"/>
            </a:xfrm>
          </p:grpSpPr>
          <p:sp>
            <p:nvSpPr>
              <p:cNvPr id="23" name="Text Box 4"/>
              <p:cNvSpPr txBox="1">
                <a:spLocks noChangeArrowheads="1"/>
              </p:cNvSpPr>
              <p:nvPr/>
            </p:nvSpPr>
            <p:spPr bwMode="auto">
              <a:xfrm>
                <a:off x="2998359" y="3111308"/>
                <a:ext cx="601447" cy="5847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non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n-US" altLang="ko-KR" sz="3200" b="1" dirty="0">
                    <a:ln w="3175">
                      <a:solidFill>
                        <a:schemeClr val="bg1">
                          <a:alpha val="1400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50800" dist="50800" dir="5400000" algn="ctr" rotWithShape="0">
                        <a:srgbClr val="000000">
                          <a:alpha val="0"/>
                        </a:srgbClr>
                      </a:outerShdw>
                    </a:effectLst>
                    <a:latin typeface="+mj-lt"/>
                    <a:ea typeface="맑은 고딕" pitchFamily="50" charset="-127"/>
                    <a:cs typeface="굴림" pitchFamily="50" charset="-127"/>
                  </a:rPr>
                  <a:t>02</a:t>
                </a:r>
                <a:endParaRPr kumimoji="1" lang="ko-KR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  <p:grpSp>
            <p:nvGrpSpPr>
              <p:cNvPr id="7" name="그룹 6"/>
              <p:cNvGrpSpPr/>
              <p:nvPr/>
            </p:nvGrpSpPr>
            <p:grpSpPr>
              <a:xfrm>
                <a:off x="3657275" y="2891055"/>
                <a:ext cx="5908697" cy="2677657"/>
                <a:chOff x="3196051" y="3322643"/>
                <a:chExt cx="5908697" cy="1971062"/>
              </a:xfrm>
            </p:grpSpPr>
            <p:sp>
              <p:nvSpPr>
                <p:cNvPr id="14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196051" y="3322643"/>
                  <a:ext cx="2616806" cy="3398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lvl="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kumimoji="1" lang="es-CO" altLang="ko-KR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Misión y visión</a:t>
                  </a:r>
                </a:p>
              </p:txBody>
            </p:sp>
            <p:sp>
              <p:nvSpPr>
                <p:cNvPr id="15" name="직사각형 14"/>
                <p:cNvSpPr/>
                <p:nvPr/>
              </p:nvSpPr>
              <p:spPr>
                <a:xfrm>
                  <a:off x="3343698" y="3662482"/>
                  <a:ext cx="5761050" cy="163122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>
                    <a:defRPr/>
                  </a:pPr>
                  <a:r>
                    <a:rPr lang="es-ES" b="1" i="0" dirty="0">
                      <a:effectLst/>
                      <a:latin typeface="Whitney"/>
                    </a:rPr>
                    <a:t>Misión</a:t>
                  </a:r>
                  <a:endParaRPr lang="es-ES" sz="2000" b="1" i="0" dirty="0">
                    <a:effectLst/>
                    <a:latin typeface="Whitney"/>
                  </a:endParaRPr>
                </a:p>
                <a:p>
                  <a:pPr lvl="0" algn="just">
                    <a:defRPr/>
                  </a:pPr>
                  <a:r>
                    <a:rPr lang="es-ES" sz="2000" b="0" i="0" dirty="0">
                      <a:effectLst/>
                      <a:latin typeface="Whitney"/>
                    </a:rPr>
                    <a:t>Somos una organización profesional de transporte aéreo que trabaja para dar a nuestros clientes los mejores precios del mercado en vuelos nacionales e internacionales sin dejar de lado aspectos importantes para el público como lo son la comodidad, puntualidad y confiabilidad que se puede ofrecer. 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9064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691680" y="4152340"/>
            <a:ext cx="6401617" cy="2680145"/>
            <a:chOff x="2937605" y="2891056"/>
            <a:chExt cx="6401617" cy="2680145"/>
          </a:xfrm>
        </p:grpSpPr>
        <p:sp>
          <p:nvSpPr>
            <p:cNvPr id="10" name="타원 9"/>
            <p:cNvSpPr/>
            <p:nvPr/>
          </p:nvSpPr>
          <p:spPr>
            <a:xfrm rot="2700000">
              <a:off x="2937605" y="3068311"/>
              <a:ext cx="697039" cy="697039"/>
            </a:xfrm>
            <a:prstGeom prst="ellipse">
              <a:avLst/>
            </a:prstGeom>
            <a:solidFill>
              <a:srgbClr val="3A8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998359" y="2891056"/>
              <a:ext cx="6340863" cy="2680145"/>
              <a:chOff x="2998359" y="2891056"/>
              <a:chExt cx="6340863" cy="2680145"/>
            </a:xfrm>
          </p:grpSpPr>
          <p:sp>
            <p:nvSpPr>
              <p:cNvPr id="23" name="Text Box 4"/>
              <p:cNvSpPr txBox="1">
                <a:spLocks noChangeArrowheads="1"/>
              </p:cNvSpPr>
              <p:nvPr/>
            </p:nvSpPr>
            <p:spPr bwMode="auto">
              <a:xfrm>
                <a:off x="2998359" y="3111308"/>
                <a:ext cx="601447" cy="5847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non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n-US" altLang="ko-KR" sz="3200" b="1" dirty="0">
                    <a:ln w="3175">
                      <a:solidFill>
                        <a:schemeClr val="bg1">
                          <a:alpha val="1400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50800" dist="50800" dir="5400000" algn="ctr" rotWithShape="0">
                        <a:srgbClr val="000000">
                          <a:alpha val="0"/>
                        </a:srgbClr>
                      </a:outerShdw>
                    </a:effectLst>
                    <a:latin typeface="+mj-lt"/>
                    <a:ea typeface="맑은 고딕" pitchFamily="50" charset="-127"/>
                    <a:cs typeface="굴림" pitchFamily="50" charset="-127"/>
                  </a:rPr>
                  <a:t>02</a:t>
                </a:r>
                <a:endParaRPr kumimoji="1" lang="ko-KR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  <p:grpSp>
            <p:nvGrpSpPr>
              <p:cNvPr id="7" name="그룹 6"/>
              <p:cNvGrpSpPr/>
              <p:nvPr/>
            </p:nvGrpSpPr>
            <p:grpSpPr>
              <a:xfrm>
                <a:off x="3657275" y="2891056"/>
                <a:ext cx="5681947" cy="2680145"/>
                <a:chOff x="3196051" y="3322643"/>
                <a:chExt cx="5681947" cy="1972893"/>
              </a:xfrm>
            </p:grpSpPr>
            <p:sp>
              <p:nvSpPr>
                <p:cNvPr id="14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196051" y="3322643"/>
                  <a:ext cx="2616806" cy="3398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lvl="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kumimoji="1" lang="es-CO" altLang="ko-KR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Misión y visión</a:t>
                  </a:r>
                </a:p>
              </p:txBody>
            </p:sp>
            <p:sp>
              <p:nvSpPr>
                <p:cNvPr id="15" name="직사각형 14"/>
                <p:cNvSpPr/>
                <p:nvPr/>
              </p:nvSpPr>
              <p:spPr>
                <a:xfrm>
                  <a:off x="3317781" y="3641657"/>
                  <a:ext cx="5560217" cy="165387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 algn="just">
                    <a:defRPr/>
                  </a:pPr>
                  <a:r>
                    <a:rPr lang="es-ES" b="1" i="0" dirty="0">
                      <a:effectLst/>
                      <a:latin typeface="Whitney"/>
                    </a:rPr>
                    <a:t>Visión</a:t>
                  </a:r>
                  <a:r>
                    <a:rPr lang="es-ES" sz="2000" b="0" i="0" dirty="0">
                      <a:effectLst/>
                      <a:latin typeface="Whitney"/>
                    </a:rPr>
                    <a:t> </a:t>
                  </a:r>
                </a:p>
                <a:p>
                  <a:pPr lvl="0" algn="just">
                    <a:defRPr/>
                  </a:pPr>
                  <a:r>
                    <a:rPr lang="es-ES" sz="2000" b="0" i="0" dirty="0">
                      <a:effectLst/>
                      <a:latin typeface="Whitney"/>
                    </a:rPr>
                    <a:t>Ser la mejor opción para los usuarios que buscan los precios más económicos en las diferentes categorías de vuelo, así mismo ser reconocidos por nuestra puntualidad, comodidad y confiabilidad, satisfaciendo las expectativas de todos nuestros clientes en relación con el precio que están pagando.</a:t>
                  </a:r>
                  <a:endParaRPr lang="en-US" altLang="ko-KR" sz="2000" dirty="0">
                    <a:effectLst>
                      <a:outerShdw blurRad="50800" dist="50800" dir="5400000" algn="ctr" rotWithShape="0">
                        <a:srgbClr val="000000">
                          <a:alpha val="0"/>
                        </a:srgbClr>
                      </a:outerShdw>
                    </a:effectLst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88284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AutoNum type="arabicPeriod"/>
            </a:pPr>
            <a:r>
              <a:rPr lang="es-CO" altLang="ko-KR" sz="2000" i="0" dirty="0">
                <a:solidFill>
                  <a:schemeClr val="tx1"/>
                </a:solidFill>
              </a:rPr>
              <a:t>Recopilar y organizar los datos recogidos para poder descubrir en que zonas de Estados Unidos hay mas movimiento en los aeropuertos por el turismo y viajes.</a:t>
            </a:r>
          </a:p>
          <a:p>
            <a:pPr marL="0" indent="0"/>
            <a:endParaRPr lang="es-CO" altLang="ko-KR" sz="2000" i="0" dirty="0">
              <a:solidFill>
                <a:schemeClr val="tx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altLang="ko-KR" sz="3200" dirty="0">
                <a:solidFill>
                  <a:schemeClr val="tx1"/>
                </a:solidFill>
              </a:rPr>
              <a:t>03. Requerimientos de negocio</a:t>
            </a:r>
          </a:p>
        </p:txBody>
      </p:sp>
    </p:spTree>
    <p:extLst>
      <p:ext uri="{BB962C8B-B14F-4D97-AF65-F5344CB8AC3E}">
        <p14:creationId xmlns:p14="http://schemas.microsoft.com/office/powerpoint/2010/main" val="157467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Box 9"/>
          <p:cNvSpPr txBox="1">
            <a:spLocks noChangeArrowheads="1"/>
          </p:cNvSpPr>
          <p:nvPr/>
        </p:nvSpPr>
        <p:spPr bwMode="auto">
          <a:xfrm>
            <a:off x="4860968" y="4398001"/>
            <a:ext cx="3167416" cy="1896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MX" sz="1400" dirty="0">
                <a:effectLst/>
                <a:latin typeface="Calibri (Títulos)"/>
                <a:ea typeface="Calibri" panose="020F0502020204030204" pitchFamily="34" charset="0"/>
              </a:rPr>
              <a:t>Van a ser el número de movimiento por estado y aeropuertos en USA.</a:t>
            </a:r>
            <a:endParaRPr lang="en-US" sz="1400" dirty="0">
              <a:effectLst/>
              <a:latin typeface="Calibri (Títulos)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MX" sz="1400" dirty="0">
                <a:effectLst/>
                <a:latin typeface="Calibri (Títulos)"/>
                <a:ea typeface="Calibri" panose="020F0502020204030204" pitchFamily="34" charset="0"/>
              </a:rPr>
              <a:t>La cantidad de vuelos por aeropuertos en estados unidos.</a:t>
            </a:r>
            <a:endParaRPr lang="en-US" sz="1400" dirty="0">
              <a:effectLst/>
              <a:latin typeface="Calibri (Títulos)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MX" sz="1400" dirty="0">
                <a:effectLst/>
                <a:latin typeface="Calibri (Títulos)"/>
                <a:ea typeface="Calibri" panose="020F0502020204030204" pitchFamily="34" charset="0"/>
              </a:rPr>
              <a:t>Cantidad de vuelos </a:t>
            </a:r>
            <a:r>
              <a:rPr lang="es-MX" sz="1400">
                <a:effectLst/>
                <a:latin typeface="Calibri (Títulos)"/>
                <a:ea typeface="Calibri" panose="020F0502020204030204" pitchFamily="34" charset="0"/>
              </a:rPr>
              <a:t>por año.</a:t>
            </a:r>
            <a:endParaRPr lang="en-US" sz="1400" dirty="0">
              <a:effectLst/>
              <a:latin typeface="Calibri (Títulos)"/>
              <a:ea typeface="Calibri" panose="020F0502020204030204" pitchFamily="34" charset="0"/>
            </a:endParaRP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1" lang="es-CO" altLang="ko-KR" sz="1300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821979" y="4542363"/>
            <a:ext cx="3331904" cy="697039"/>
            <a:chOff x="2937605" y="3068311"/>
            <a:chExt cx="3331904" cy="697039"/>
          </a:xfrm>
        </p:grpSpPr>
        <p:sp>
          <p:nvSpPr>
            <p:cNvPr id="10" name="타원 9"/>
            <p:cNvSpPr/>
            <p:nvPr/>
          </p:nvSpPr>
          <p:spPr>
            <a:xfrm rot="2700000">
              <a:off x="2937605" y="3068311"/>
              <a:ext cx="697039" cy="697039"/>
            </a:xfrm>
            <a:prstGeom prst="ellipse">
              <a:avLst/>
            </a:prstGeom>
            <a:solidFill>
              <a:srgbClr val="3A8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998359" y="3111308"/>
              <a:ext cx="3271150" cy="584775"/>
              <a:chOff x="2998359" y="3111308"/>
              <a:chExt cx="3271150" cy="584775"/>
            </a:xfrm>
          </p:grpSpPr>
          <p:sp>
            <p:nvSpPr>
              <p:cNvPr id="23" name="Text Box 4"/>
              <p:cNvSpPr txBox="1">
                <a:spLocks noChangeArrowheads="1"/>
              </p:cNvSpPr>
              <p:nvPr/>
            </p:nvSpPr>
            <p:spPr bwMode="auto">
              <a:xfrm>
                <a:off x="2998359" y="3111308"/>
                <a:ext cx="601447" cy="5847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non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s-CO" altLang="ko-KR" sz="3200" b="1" dirty="0">
                    <a:ln w="3175">
                      <a:solidFill>
                        <a:schemeClr val="bg1">
                          <a:alpha val="1400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50800" dist="50800" dir="5400000" algn="ctr" rotWithShape="0">
                        <a:srgbClr val="000000">
                          <a:alpha val="0"/>
                        </a:srgbClr>
                      </a:outerShdw>
                    </a:effectLst>
                    <a:latin typeface="+mj-lt"/>
                    <a:ea typeface="맑은 고딕" pitchFamily="50" charset="-127"/>
                    <a:cs typeface="굴림" pitchFamily="50" charset="-127"/>
                  </a:rPr>
                  <a:t>0</a:t>
                </a:r>
                <a:r>
                  <a:rPr kumimoji="1" lang="en-US" altLang="ko-KR" sz="3200" b="1" dirty="0">
                    <a:ln w="3175">
                      <a:solidFill>
                        <a:schemeClr val="bg1">
                          <a:alpha val="1400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50800" dist="50800" dir="5400000" algn="ctr" rotWithShape="0">
                        <a:srgbClr val="000000">
                          <a:alpha val="0"/>
                        </a:srgbClr>
                      </a:outerShdw>
                    </a:effectLst>
                    <a:latin typeface="+mj-lt"/>
                    <a:ea typeface="맑은 고딕" pitchFamily="50" charset="-127"/>
                    <a:cs typeface="굴림" pitchFamily="50" charset="-127"/>
                  </a:rPr>
                  <a:t>4</a:t>
                </a:r>
                <a:endParaRPr kumimoji="1" lang="ko-KR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  <p:grpSp>
            <p:nvGrpSpPr>
              <p:cNvPr id="7" name="그룹 6"/>
              <p:cNvGrpSpPr/>
              <p:nvPr/>
            </p:nvGrpSpPr>
            <p:grpSpPr>
              <a:xfrm>
                <a:off x="3652703" y="3185992"/>
                <a:ext cx="2616806" cy="461665"/>
                <a:chOff x="3191479" y="3539757"/>
                <a:chExt cx="2616806" cy="339839"/>
              </a:xfrm>
            </p:grpSpPr>
            <p:sp>
              <p:nvSpPr>
                <p:cNvPr id="14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191479" y="3539757"/>
                  <a:ext cx="2616806" cy="3398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lvl="0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kumimoji="1" lang="es-CO" altLang="ko-KR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K</a:t>
                  </a:r>
                  <a:r>
                    <a:rPr kumimoji="1" lang="en-US" altLang="ko-KR" sz="24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>
                        <a:outerShdw blurRad="50800" dist="50800" dir="5400000" algn="ctr" rotWithShape="0">
                          <a:srgbClr val="000000">
                            <a:alpha val="0"/>
                          </a:srgbClr>
                        </a:outerShdw>
                      </a:effectLst>
                      <a:latin typeface="+mj-lt"/>
                      <a:ea typeface="맑은 고딕" pitchFamily="50" charset="-127"/>
                      <a:cs typeface="굴림" pitchFamily="50" charset="-127"/>
                    </a:rPr>
                    <a:t>PI</a:t>
                  </a:r>
                </a:p>
              </p:txBody>
            </p:sp>
            <p:sp>
              <p:nvSpPr>
                <p:cNvPr id="15" name="직사각형 14"/>
                <p:cNvSpPr/>
                <p:nvPr/>
              </p:nvSpPr>
              <p:spPr>
                <a:xfrm>
                  <a:off x="3196051" y="3641657"/>
                  <a:ext cx="1940033" cy="18124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>
                    <a:lnSpc>
                      <a:spcPts val="1200"/>
                    </a:lnSpc>
                    <a:defRPr/>
                  </a:pPr>
                  <a:endParaRPr lang="en-US" altLang="ko-KR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>
                      <a:outerShdw blurRad="50800" dist="50800" dir="5400000" algn="ctr" rotWithShape="0">
                        <a:srgbClr val="000000">
                          <a:alpha val="0"/>
                        </a:srgbClr>
                      </a:outerShdw>
                    </a:effectLst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</p:grpSp>
        </p:grpSp>
      </p:grpSp>
      <p:cxnSp>
        <p:nvCxnSpPr>
          <p:cNvPr id="9" name="직선 연결선 8"/>
          <p:cNvCxnSpPr/>
          <p:nvPr/>
        </p:nvCxnSpPr>
        <p:spPr>
          <a:xfrm>
            <a:off x="4850507" y="4566870"/>
            <a:ext cx="0" cy="1732925"/>
          </a:xfrm>
          <a:prstGeom prst="line">
            <a:avLst/>
          </a:prstGeom>
          <a:ln w="635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1993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51520" y="1268760"/>
            <a:ext cx="8402525" cy="5097710"/>
          </a:xfrm>
        </p:spPr>
        <p:txBody>
          <a:bodyPr>
            <a:normAutofit fontScale="55000" lnSpcReduction="20000"/>
          </a:bodyPr>
          <a:lstStyle/>
          <a:p>
            <a:r>
              <a:rPr lang="es-CO" altLang="ko-KR" sz="2000" dirty="0">
                <a:solidFill>
                  <a:schemeClr val="tx1"/>
                </a:solidFill>
              </a:rPr>
              <a:t>	</a:t>
            </a:r>
            <a:r>
              <a:rPr lang="es-CO" altLang="ko-KR" sz="3200" i="0" dirty="0">
                <a:solidFill>
                  <a:schemeClr val="tx1"/>
                </a:solidFill>
              </a:rPr>
              <a:t>Los siguientes links es donde están las diferentes bases de datos que serán usadas para este proyecto:</a:t>
            </a:r>
          </a:p>
          <a:p>
            <a:endParaRPr lang="es-CO" altLang="ko-KR" sz="3200" i="0" dirty="0">
              <a:solidFill>
                <a:schemeClr val="tx1"/>
              </a:solidFill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32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Ayush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Garg. (2021). </a:t>
            </a:r>
            <a:r>
              <a:rPr lang="en-US" sz="3200" b="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International Tourism Demographics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. Kaggle.com. </a:t>
            </a:r>
            <a:r>
              <a:rPr lang="en-US" sz="3200" i="0" dirty="0">
                <a:solidFill>
                  <a:schemeClr val="tx1"/>
                </a:solidFill>
                <a:latin typeface="Times New Roman" panose="02020603050405020304" pitchFamily="18" charset="0"/>
              </a:rPr>
              <a:t>https://www.kaggle.com/ayushggarg/international-tourism-demographics</a:t>
            </a:r>
            <a:endParaRPr lang="en-US" sz="3200" b="0" i="0" dirty="0"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32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OpenFlights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. (2017). </a:t>
            </a:r>
            <a:r>
              <a:rPr lang="en-US" sz="3200" b="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Airports, Train Stations, and Ferry Terminals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. Kaggle.com. </a:t>
            </a:r>
            <a:r>
              <a:rPr lang="en-US" sz="3200" i="0" dirty="0">
                <a:solidFill>
                  <a:schemeClr val="tx1"/>
                </a:solidFill>
                <a:latin typeface="Times New Roman" panose="02020603050405020304" pitchFamily="18" charset="0"/>
              </a:rPr>
              <a:t>https://www.kaggle.com/open-flights/airports-train-stations-and-ferry-terminals</a:t>
            </a:r>
            <a:endParaRPr lang="en-US" sz="3200" b="0" i="0" dirty="0"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32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Xie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, T. (2019). </a:t>
            </a:r>
            <a:r>
              <a:rPr lang="en-US" sz="3200" b="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Flights and Airports Data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. Kaggle.com. </a:t>
            </a:r>
            <a:r>
              <a:rPr lang="en-US" sz="3200" i="0" dirty="0">
                <a:solidFill>
                  <a:schemeClr val="tx1"/>
                </a:solidFill>
                <a:latin typeface="Times New Roman" panose="02020603050405020304" pitchFamily="18" charset="0"/>
              </a:rPr>
              <a:t>https://www.kaggle.com/tylerx/flights-and-airports-data</a:t>
            </a:r>
            <a:endParaRPr lang="en-US" sz="3200" b="0" i="0" dirty="0"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32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Asad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Mahmood. (2021). </a:t>
            </a:r>
            <a:r>
              <a:rPr lang="en-US" sz="3200" b="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Airports Data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. Kaggle.com. https://www.kaggle.com/asadcodes/airports-data</a:t>
            </a:r>
          </a:p>
          <a:p>
            <a:pPr algn="l"/>
            <a:r>
              <a:rPr lang="en-US" sz="3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‌</a:t>
            </a:r>
          </a:p>
          <a:p>
            <a:pPr algn="l"/>
            <a:endParaRPr lang="en-US" sz="32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l"/>
            <a:r>
              <a:rPr lang="en-US" sz="3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‌</a:t>
            </a:r>
          </a:p>
          <a:p>
            <a:pPr algn="l"/>
            <a:endParaRPr lang="en-US" sz="32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l"/>
            <a:r>
              <a:rPr lang="en-US" sz="3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‌</a:t>
            </a:r>
          </a:p>
          <a:p>
            <a:pPr algn="l"/>
            <a:endParaRPr lang="en-US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l"/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‌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s-CO" altLang="ko-KR" sz="2000" dirty="0">
              <a:solidFill>
                <a:schemeClr val="tx1"/>
              </a:solidFill>
            </a:endParaRPr>
          </a:p>
          <a:p>
            <a:endParaRPr lang="es-CO" altLang="ko-KR" sz="2000" dirty="0">
              <a:solidFill>
                <a:schemeClr val="tx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altLang="ko-KR" sz="3200" dirty="0">
                <a:solidFill>
                  <a:schemeClr val="tx1"/>
                </a:solidFill>
              </a:rPr>
              <a:t>05. Identificación de fuentes</a:t>
            </a:r>
          </a:p>
        </p:txBody>
      </p:sp>
    </p:spTree>
    <p:extLst>
      <p:ext uri="{BB962C8B-B14F-4D97-AF65-F5344CB8AC3E}">
        <p14:creationId xmlns:p14="http://schemas.microsoft.com/office/powerpoint/2010/main" val="496631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altLang="ko-KR" sz="3200" dirty="0"/>
              <a:t>06. Diagramas entidad relación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851787E-96E7-4C08-8A5C-04655A52C1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725" b="56785"/>
          <a:stretch/>
        </p:blipFill>
        <p:spPr>
          <a:xfrm>
            <a:off x="154410" y="1960874"/>
            <a:ext cx="8835179" cy="293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28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11368</TotalTime>
  <Words>382</Words>
  <Application>Microsoft Office PowerPoint</Application>
  <PresentationFormat>Presentación en pantalla (4:3)</PresentationFormat>
  <Paragraphs>59</Paragraphs>
  <Slides>13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2" baseType="lpstr">
      <vt:lpstr>Calibri</vt:lpstr>
      <vt:lpstr>Calibri (Títulos)</vt:lpstr>
      <vt:lpstr>맑은 고딕</vt:lpstr>
      <vt:lpstr>Whitney</vt:lpstr>
      <vt:lpstr>Arial</vt:lpstr>
      <vt:lpstr>Times New Roman</vt:lpstr>
      <vt:lpstr>굴림체</vt:lpstr>
      <vt:lpstr>Calibri Light</vt:lpstr>
      <vt:lpstr>Office 테마</vt:lpstr>
      <vt:lpstr>PROYECTO  DATA WAREHOUSET Aerial Fishing</vt:lpstr>
      <vt:lpstr>Presentación de PowerPoint</vt:lpstr>
      <vt:lpstr>Presentación de PowerPoint</vt:lpstr>
      <vt:lpstr>Presentación de PowerPoint</vt:lpstr>
      <vt:lpstr>Presentación de PowerPoint</vt:lpstr>
      <vt:lpstr>03. Requerimientos de negocio</vt:lpstr>
      <vt:lpstr>Presentación de PowerPoint</vt:lpstr>
      <vt:lpstr>05. Identificación de fuentes</vt:lpstr>
      <vt:lpstr>06. Diagramas entidad relación</vt:lpstr>
      <vt:lpstr>06. Diagramas entidad relación</vt:lpstr>
      <vt:lpstr>06. Diagramas entidad relación</vt:lpstr>
      <vt:lpstr>06. Diagramas entidad relación (Relaciones)</vt:lpstr>
      <vt:lpstr>Gracias,  ¿Alguna pregunta?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Camilo Andrés Díaz Gómez</cp:lastModifiedBy>
  <cp:revision>10</cp:revision>
  <dcterms:created xsi:type="dcterms:W3CDTF">2010-02-01T08:03:16Z</dcterms:created>
  <dcterms:modified xsi:type="dcterms:W3CDTF">2021-09-12T03:33:13Z</dcterms:modified>
  <cp:category>www.slidemembers.com</cp:category>
</cp:coreProperties>
</file>

<file path=docProps/thumbnail.jpeg>
</file>